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334" r:id="rId3"/>
    <p:sldId id="336" r:id="rId4"/>
    <p:sldId id="259" r:id="rId5"/>
    <p:sldId id="260" r:id="rId6"/>
    <p:sldId id="337" r:id="rId7"/>
    <p:sldId id="262" r:id="rId8"/>
    <p:sldId id="263" r:id="rId9"/>
    <p:sldId id="264" r:id="rId10"/>
    <p:sldId id="265" r:id="rId11"/>
    <p:sldId id="276" r:id="rId12"/>
    <p:sldId id="266" r:id="rId13"/>
    <p:sldId id="271" r:id="rId14"/>
    <p:sldId id="335" r:id="rId15"/>
    <p:sldId id="277" r:id="rId16"/>
    <p:sldId id="338" r:id="rId17"/>
    <p:sldId id="333" r:id="rId18"/>
    <p:sldId id="272" r:id="rId19"/>
    <p:sldId id="273" r:id="rId20"/>
    <p:sldId id="274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>
        <p:scale>
          <a:sx n="70" d="100"/>
          <a:sy n="70" d="100"/>
        </p:scale>
        <p:origin x="500" y="1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E347903-F1DC-4F03-88D4-9DD3DAC9A813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BB56D7AC-5724-409D-AAF3-9B68654242DA}">
      <dgm:prSet/>
      <dgm:spPr/>
      <dgm:t>
        <a:bodyPr/>
        <a:lstStyle/>
        <a:p>
          <a:r>
            <a:rPr lang="en-US" dirty="0" err="1"/>
            <a:t>PharmaConnect</a:t>
          </a:r>
          <a:r>
            <a:rPr lang="en-US" dirty="0"/>
            <a:t> is a state-of-the-art platform designed to improve medication access and optimize pharmacy inventory management. By integrating real-time data, auditing, and advanced database features such as triggers, cursors, and packages, </a:t>
          </a:r>
          <a:r>
            <a:rPr lang="en-US" dirty="0" err="1"/>
            <a:t>PharmaConnect</a:t>
          </a:r>
          <a:r>
            <a:rPr lang="en-US" dirty="0"/>
            <a:t> ensures seamless operations and data accuracy.</a:t>
          </a:r>
        </a:p>
      </dgm:t>
    </dgm:pt>
    <dgm:pt modelId="{0FEBE7D7-AF9F-4F75-BE66-4ADF68048E46}" type="parTrans" cxnId="{AF2EAF78-527C-4A03-9808-0C75FFD40A1D}">
      <dgm:prSet/>
      <dgm:spPr/>
      <dgm:t>
        <a:bodyPr/>
        <a:lstStyle/>
        <a:p>
          <a:endParaRPr lang="en-US"/>
        </a:p>
      </dgm:t>
    </dgm:pt>
    <dgm:pt modelId="{914CF899-8F7D-493A-A38E-4A4F4C6D1BF4}" type="sibTrans" cxnId="{AF2EAF78-527C-4A03-9808-0C75FFD40A1D}">
      <dgm:prSet/>
      <dgm:spPr/>
      <dgm:t>
        <a:bodyPr/>
        <a:lstStyle/>
        <a:p>
          <a:endParaRPr lang="en-US"/>
        </a:p>
      </dgm:t>
    </dgm:pt>
    <dgm:pt modelId="{817A375D-C459-4BFB-B2CB-DF8BC888432B}">
      <dgm:prSet/>
      <dgm:spPr/>
      <dgm:t>
        <a:bodyPr/>
        <a:lstStyle/>
        <a:p>
          <a:r>
            <a:rPr lang="en-US" dirty="0"/>
            <a:t>It automates key processes, enhances data accuracy, and strengthens security. Future improvements may include more detailed audit logs, better real-time update mechanisms, and enhanced performance.</a:t>
          </a:r>
        </a:p>
      </dgm:t>
    </dgm:pt>
    <dgm:pt modelId="{D7C236F2-FD02-485D-8D5A-6AE66364FEB0}" type="sibTrans" cxnId="{DF6CAD5A-43E5-480C-A013-6A8D1973F444}">
      <dgm:prSet/>
      <dgm:spPr/>
      <dgm:t>
        <a:bodyPr/>
        <a:lstStyle/>
        <a:p>
          <a:endParaRPr lang="en-US"/>
        </a:p>
      </dgm:t>
    </dgm:pt>
    <dgm:pt modelId="{A684AAA5-ECC0-4795-8786-CF63CC4CE577}" type="parTrans" cxnId="{DF6CAD5A-43E5-480C-A013-6A8D1973F444}">
      <dgm:prSet/>
      <dgm:spPr/>
      <dgm:t>
        <a:bodyPr/>
        <a:lstStyle/>
        <a:p>
          <a:endParaRPr lang="en-US"/>
        </a:p>
      </dgm:t>
    </dgm:pt>
    <dgm:pt modelId="{8CDE5597-AA17-45BE-BA0A-ECD716F631AE}">
      <dgm:prSet/>
      <dgm:spPr/>
      <dgm:t>
        <a:bodyPr/>
        <a:lstStyle/>
        <a:p>
          <a:r>
            <a:rPr lang="en-US"/>
            <a:t>The development process utilizes cutting-edge technologies, including </a:t>
          </a:r>
          <a:r>
            <a:rPr lang="en-US" b="1"/>
            <a:t>Oracle 21c Database</a:t>
          </a:r>
          <a:r>
            <a:rPr lang="en-US"/>
            <a:t> for high performance and scalability, and </a:t>
          </a:r>
          <a:r>
            <a:rPr lang="en-US" b="1"/>
            <a:t>Oracle SQL Developer</a:t>
          </a:r>
          <a:r>
            <a:rPr lang="en-US"/>
            <a:t>, a robust tool for database design and query optimization. Collaboration among the development team is streamlined through </a:t>
          </a:r>
          <a:r>
            <a:rPr lang="en-US" b="1"/>
            <a:t>GitHub</a:t>
          </a:r>
          <a:r>
            <a:rPr lang="en-US"/>
            <a:t>, which facilitates version control and efficient teamwork.</a:t>
          </a:r>
        </a:p>
      </dgm:t>
    </dgm:pt>
    <dgm:pt modelId="{E633FFA8-F6B1-42F8-A5C8-5649CD339122}" type="parTrans" cxnId="{068C0A83-963B-4DC5-A9D4-06FFFF42778C}">
      <dgm:prSet/>
      <dgm:spPr/>
      <dgm:t>
        <a:bodyPr/>
        <a:lstStyle/>
        <a:p>
          <a:endParaRPr lang="en-US"/>
        </a:p>
      </dgm:t>
    </dgm:pt>
    <dgm:pt modelId="{CF898A2B-194D-48ED-B1F3-71C827BC0346}" type="sibTrans" cxnId="{068C0A83-963B-4DC5-A9D4-06FFFF42778C}">
      <dgm:prSet/>
      <dgm:spPr/>
      <dgm:t>
        <a:bodyPr/>
        <a:lstStyle/>
        <a:p>
          <a:endParaRPr lang="en-US"/>
        </a:p>
      </dgm:t>
    </dgm:pt>
    <dgm:pt modelId="{2F1CAFE9-F1EF-44BC-86DA-EBF706D95BD1}">
      <dgm:prSet/>
      <dgm:spPr/>
      <dgm:t>
        <a:bodyPr/>
        <a:lstStyle/>
        <a:p>
          <a:r>
            <a:rPr lang="en-US"/>
            <a:t>These tools and features empower PharmaConnect to deliver a reliable, secure, and collaborative environment for pharmacies and patients, enhancing overall healthcare accessibility and inventory management.</a:t>
          </a:r>
        </a:p>
      </dgm:t>
    </dgm:pt>
    <dgm:pt modelId="{0F6888A7-7F8B-427A-8F7D-6B5938ECA379}" type="parTrans" cxnId="{5E99460B-047A-49D5-8774-87136E37E919}">
      <dgm:prSet/>
      <dgm:spPr/>
      <dgm:t>
        <a:bodyPr/>
        <a:lstStyle/>
        <a:p>
          <a:endParaRPr lang="en-US"/>
        </a:p>
      </dgm:t>
    </dgm:pt>
    <dgm:pt modelId="{2F99D426-C8FF-49AD-BD0E-E55A300C6A06}" type="sibTrans" cxnId="{5E99460B-047A-49D5-8774-87136E37E919}">
      <dgm:prSet/>
      <dgm:spPr/>
      <dgm:t>
        <a:bodyPr/>
        <a:lstStyle/>
        <a:p>
          <a:endParaRPr lang="en-US"/>
        </a:p>
      </dgm:t>
    </dgm:pt>
    <dgm:pt modelId="{DFB89ED8-AAE1-4ABB-B5A3-A14B0B1BB2CF}" type="pres">
      <dgm:prSet presAssocID="{8E347903-F1DC-4F03-88D4-9DD3DAC9A813}" presName="linear" presStyleCnt="0">
        <dgm:presLayoutVars>
          <dgm:animLvl val="lvl"/>
          <dgm:resizeHandles val="exact"/>
        </dgm:presLayoutVars>
      </dgm:prSet>
      <dgm:spPr/>
    </dgm:pt>
    <dgm:pt modelId="{D739B808-6D3A-4B7D-BDD6-80454C8879B5}" type="pres">
      <dgm:prSet presAssocID="{BB56D7AC-5724-409D-AAF3-9B68654242DA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D4EDE6E7-9A5D-4A64-AE53-A0BB346032F5}" type="pres">
      <dgm:prSet presAssocID="{914CF899-8F7D-493A-A38E-4A4F4C6D1BF4}" presName="spacer" presStyleCnt="0"/>
      <dgm:spPr/>
    </dgm:pt>
    <dgm:pt modelId="{21CB8FD5-404A-4438-A0F6-1243C77CC472}" type="pres">
      <dgm:prSet presAssocID="{8CDE5597-AA17-45BE-BA0A-ECD716F631AE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53BD40E2-8914-49BA-90DE-44CC6F0C3822}" type="pres">
      <dgm:prSet presAssocID="{CF898A2B-194D-48ED-B1F3-71C827BC0346}" presName="spacer" presStyleCnt="0"/>
      <dgm:spPr/>
    </dgm:pt>
    <dgm:pt modelId="{3C1C7D1E-16D4-4660-AD65-CAC38F404943}" type="pres">
      <dgm:prSet presAssocID="{2F1CAFE9-F1EF-44BC-86DA-EBF706D95BD1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C44E91EA-335F-4C94-BF37-079C42AE3612}" type="pres">
      <dgm:prSet presAssocID="{2F99D426-C8FF-49AD-BD0E-E55A300C6A06}" presName="spacer" presStyleCnt="0"/>
      <dgm:spPr/>
    </dgm:pt>
    <dgm:pt modelId="{BAEDA75C-2413-4508-8C14-E6378C6B38DE}" type="pres">
      <dgm:prSet presAssocID="{817A375D-C459-4BFB-B2CB-DF8BC888432B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5E99460B-047A-49D5-8774-87136E37E919}" srcId="{8E347903-F1DC-4F03-88D4-9DD3DAC9A813}" destId="{2F1CAFE9-F1EF-44BC-86DA-EBF706D95BD1}" srcOrd="2" destOrd="0" parTransId="{0F6888A7-7F8B-427A-8F7D-6B5938ECA379}" sibTransId="{2F99D426-C8FF-49AD-BD0E-E55A300C6A06}"/>
    <dgm:cxn modelId="{AF2EAF78-527C-4A03-9808-0C75FFD40A1D}" srcId="{8E347903-F1DC-4F03-88D4-9DD3DAC9A813}" destId="{BB56D7AC-5724-409D-AAF3-9B68654242DA}" srcOrd="0" destOrd="0" parTransId="{0FEBE7D7-AF9F-4F75-BE66-4ADF68048E46}" sibTransId="{914CF899-8F7D-493A-A38E-4A4F4C6D1BF4}"/>
    <dgm:cxn modelId="{DF6CAD5A-43E5-480C-A013-6A8D1973F444}" srcId="{8E347903-F1DC-4F03-88D4-9DD3DAC9A813}" destId="{817A375D-C459-4BFB-B2CB-DF8BC888432B}" srcOrd="3" destOrd="0" parTransId="{A684AAA5-ECC0-4795-8786-CF63CC4CE577}" sibTransId="{D7C236F2-FD02-485D-8D5A-6AE66364FEB0}"/>
    <dgm:cxn modelId="{CE58797C-18E6-43DE-9511-39B34E3D9B15}" type="presOf" srcId="{BB56D7AC-5724-409D-AAF3-9B68654242DA}" destId="{D739B808-6D3A-4B7D-BDD6-80454C8879B5}" srcOrd="0" destOrd="0" presId="urn:microsoft.com/office/officeart/2005/8/layout/vList2"/>
    <dgm:cxn modelId="{068C0A83-963B-4DC5-A9D4-06FFFF42778C}" srcId="{8E347903-F1DC-4F03-88D4-9DD3DAC9A813}" destId="{8CDE5597-AA17-45BE-BA0A-ECD716F631AE}" srcOrd="1" destOrd="0" parTransId="{E633FFA8-F6B1-42F8-A5C8-5649CD339122}" sibTransId="{CF898A2B-194D-48ED-B1F3-71C827BC0346}"/>
    <dgm:cxn modelId="{845E2192-E8FE-4813-8BA5-BE9A9165C8D0}" type="presOf" srcId="{2F1CAFE9-F1EF-44BC-86DA-EBF706D95BD1}" destId="{3C1C7D1E-16D4-4660-AD65-CAC38F404943}" srcOrd="0" destOrd="0" presId="urn:microsoft.com/office/officeart/2005/8/layout/vList2"/>
    <dgm:cxn modelId="{12A855CD-D7CD-4DBE-8590-930E535AE7AA}" type="presOf" srcId="{8E347903-F1DC-4F03-88D4-9DD3DAC9A813}" destId="{DFB89ED8-AAE1-4ABB-B5A3-A14B0B1BB2CF}" srcOrd="0" destOrd="0" presId="urn:microsoft.com/office/officeart/2005/8/layout/vList2"/>
    <dgm:cxn modelId="{FD54D2E1-A7D2-4ECA-8431-9C07C6F7A3B7}" type="presOf" srcId="{817A375D-C459-4BFB-B2CB-DF8BC888432B}" destId="{BAEDA75C-2413-4508-8C14-E6378C6B38DE}" srcOrd="0" destOrd="0" presId="urn:microsoft.com/office/officeart/2005/8/layout/vList2"/>
    <dgm:cxn modelId="{7A8E0CF7-3AF5-4C9E-AFC8-FDB660C314DA}" type="presOf" srcId="{8CDE5597-AA17-45BE-BA0A-ECD716F631AE}" destId="{21CB8FD5-404A-4438-A0F6-1243C77CC472}" srcOrd="0" destOrd="0" presId="urn:microsoft.com/office/officeart/2005/8/layout/vList2"/>
    <dgm:cxn modelId="{CF599F72-9FCB-4358-9D36-7BB39884F1BD}" type="presParOf" srcId="{DFB89ED8-AAE1-4ABB-B5A3-A14B0B1BB2CF}" destId="{D739B808-6D3A-4B7D-BDD6-80454C8879B5}" srcOrd="0" destOrd="0" presId="urn:microsoft.com/office/officeart/2005/8/layout/vList2"/>
    <dgm:cxn modelId="{DE3C2837-4E30-427A-B29E-9FE3FDE174F7}" type="presParOf" srcId="{DFB89ED8-AAE1-4ABB-B5A3-A14B0B1BB2CF}" destId="{D4EDE6E7-9A5D-4A64-AE53-A0BB346032F5}" srcOrd="1" destOrd="0" presId="urn:microsoft.com/office/officeart/2005/8/layout/vList2"/>
    <dgm:cxn modelId="{D8048DE7-2520-4F17-B8E7-DBB768731D33}" type="presParOf" srcId="{DFB89ED8-AAE1-4ABB-B5A3-A14B0B1BB2CF}" destId="{21CB8FD5-404A-4438-A0F6-1243C77CC472}" srcOrd="2" destOrd="0" presId="urn:microsoft.com/office/officeart/2005/8/layout/vList2"/>
    <dgm:cxn modelId="{45558B0E-3C75-415D-863F-7AB332F5AEFA}" type="presParOf" srcId="{DFB89ED8-AAE1-4ABB-B5A3-A14B0B1BB2CF}" destId="{53BD40E2-8914-49BA-90DE-44CC6F0C3822}" srcOrd="3" destOrd="0" presId="urn:microsoft.com/office/officeart/2005/8/layout/vList2"/>
    <dgm:cxn modelId="{879EEC54-B46B-438A-AF88-A67FE218A424}" type="presParOf" srcId="{DFB89ED8-AAE1-4ABB-B5A3-A14B0B1BB2CF}" destId="{3C1C7D1E-16D4-4660-AD65-CAC38F404943}" srcOrd="4" destOrd="0" presId="urn:microsoft.com/office/officeart/2005/8/layout/vList2"/>
    <dgm:cxn modelId="{398490C3-2831-42AB-A8E2-999993CF362C}" type="presParOf" srcId="{DFB89ED8-AAE1-4ABB-B5A3-A14B0B1BB2CF}" destId="{C44E91EA-335F-4C94-BF37-079C42AE3612}" srcOrd="5" destOrd="0" presId="urn:microsoft.com/office/officeart/2005/8/layout/vList2"/>
    <dgm:cxn modelId="{7823139F-2B9B-4329-B477-76488F071DD6}" type="presParOf" srcId="{DFB89ED8-AAE1-4ABB-B5A3-A14B0B1BB2CF}" destId="{BAEDA75C-2413-4508-8C14-E6378C6B38DE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39B808-6D3A-4B7D-BDD6-80454C8879B5}">
      <dsp:nvSpPr>
        <dsp:cNvPr id="0" name=""/>
        <dsp:cNvSpPr/>
      </dsp:nvSpPr>
      <dsp:spPr>
        <a:xfrm>
          <a:off x="0" y="112070"/>
          <a:ext cx="5913437" cy="1075156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2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 err="1"/>
            <a:t>PharmaConnect</a:t>
          </a:r>
          <a:r>
            <a:rPr lang="en-US" sz="1300" kern="1200" dirty="0"/>
            <a:t> is a state-of-the-art platform designed to improve medication access and optimize pharmacy inventory management. By integrating real-time data, auditing, and advanced database features such as triggers, cursors, and packages, </a:t>
          </a:r>
          <a:r>
            <a:rPr lang="en-US" sz="1300" kern="1200" dirty="0" err="1"/>
            <a:t>PharmaConnect</a:t>
          </a:r>
          <a:r>
            <a:rPr lang="en-US" sz="1300" kern="1200" dirty="0"/>
            <a:t> ensures seamless operations and data accuracy.</a:t>
          </a:r>
        </a:p>
      </dsp:txBody>
      <dsp:txXfrm>
        <a:off x="52485" y="164555"/>
        <a:ext cx="5808467" cy="970186"/>
      </dsp:txXfrm>
    </dsp:sp>
    <dsp:sp modelId="{21CB8FD5-404A-4438-A0F6-1243C77CC472}">
      <dsp:nvSpPr>
        <dsp:cNvPr id="0" name=""/>
        <dsp:cNvSpPr/>
      </dsp:nvSpPr>
      <dsp:spPr>
        <a:xfrm>
          <a:off x="0" y="1224667"/>
          <a:ext cx="5913437" cy="1075156"/>
        </a:xfrm>
        <a:prstGeom prst="roundRect">
          <a:avLst/>
        </a:prstGeom>
        <a:gradFill rotWithShape="0">
          <a:gsLst>
            <a:gs pos="0">
              <a:schemeClr val="accent2">
                <a:hueOff val="-1130992"/>
                <a:satOff val="3728"/>
                <a:lumOff val="3987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2">
                <a:hueOff val="-1130992"/>
                <a:satOff val="3728"/>
                <a:lumOff val="3987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2">
                <a:hueOff val="-1130992"/>
                <a:satOff val="3728"/>
                <a:lumOff val="3987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The development process utilizes cutting-edge technologies, including </a:t>
          </a:r>
          <a:r>
            <a:rPr lang="en-US" sz="1300" b="1" kern="1200"/>
            <a:t>Oracle 21c Database</a:t>
          </a:r>
          <a:r>
            <a:rPr lang="en-US" sz="1300" kern="1200"/>
            <a:t> for high performance and scalability, and </a:t>
          </a:r>
          <a:r>
            <a:rPr lang="en-US" sz="1300" b="1" kern="1200"/>
            <a:t>Oracle SQL Developer</a:t>
          </a:r>
          <a:r>
            <a:rPr lang="en-US" sz="1300" kern="1200"/>
            <a:t>, a robust tool for database design and query optimization. Collaboration among the development team is streamlined through </a:t>
          </a:r>
          <a:r>
            <a:rPr lang="en-US" sz="1300" b="1" kern="1200"/>
            <a:t>GitHub</a:t>
          </a:r>
          <a:r>
            <a:rPr lang="en-US" sz="1300" kern="1200"/>
            <a:t>, which facilitates version control and efficient teamwork.</a:t>
          </a:r>
        </a:p>
      </dsp:txBody>
      <dsp:txXfrm>
        <a:off x="52485" y="1277152"/>
        <a:ext cx="5808467" cy="970186"/>
      </dsp:txXfrm>
    </dsp:sp>
    <dsp:sp modelId="{3C1C7D1E-16D4-4660-AD65-CAC38F404943}">
      <dsp:nvSpPr>
        <dsp:cNvPr id="0" name=""/>
        <dsp:cNvSpPr/>
      </dsp:nvSpPr>
      <dsp:spPr>
        <a:xfrm>
          <a:off x="0" y="2337263"/>
          <a:ext cx="5913437" cy="1075156"/>
        </a:xfrm>
        <a:prstGeom prst="roundRect">
          <a:avLst/>
        </a:prstGeom>
        <a:gradFill rotWithShape="0">
          <a:gsLst>
            <a:gs pos="0">
              <a:schemeClr val="accent2">
                <a:hueOff val="-2261984"/>
                <a:satOff val="7457"/>
                <a:lumOff val="7974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2">
                <a:hueOff val="-2261984"/>
                <a:satOff val="7457"/>
                <a:lumOff val="7974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2">
                <a:hueOff val="-2261984"/>
                <a:satOff val="7457"/>
                <a:lumOff val="7974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These tools and features empower PharmaConnect to deliver a reliable, secure, and collaborative environment for pharmacies and patients, enhancing overall healthcare accessibility and inventory management.</a:t>
          </a:r>
        </a:p>
      </dsp:txBody>
      <dsp:txXfrm>
        <a:off x="52485" y="2389748"/>
        <a:ext cx="5808467" cy="970186"/>
      </dsp:txXfrm>
    </dsp:sp>
    <dsp:sp modelId="{BAEDA75C-2413-4508-8C14-E6378C6B38DE}">
      <dsp:nvSpPr>
        <dsp:cNvPr id="0" name=""/>
        <dsp:cNvSpPr/>
      </dsp:nvSpPr>
      <dsp:spPr>
        <a:xfrm>
          <a:off x="0" y="3449860"/>
          <a:ext cx="5913437" cy="1075156"/>
        </a:xfrm>
        <a:prstGeom prst="roundRect">
          <a:avLst/>
        </a:prstGeom>
        <a:gradFill rotWithShape="0">
          <a:gsLst>
            <a:gs pos="0">
              <a:schemeClr val="accent2">
                <a:hueOff val="-3392975"/>
                <a:satOff val="11185"/>
                <a:lumOff val="11961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2">
                <a:hueOff val="-3392975"/>
                <a:satOff val="11185"/>
                <a:lumOff val="11961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2">
                <a:hueOff val="-3392975"/>
                <a:satOff val="11185"/>
                <a:lumOff val="11961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It automates key processes, enhances data accuracy, and strengthens security. Future improvements may include more detailed audit logs, better real-time update mechanisms, and enhanced performance.</a:t>
          </a:r>
        </a:p>
      </dsp:txBody>
      <dsp:txXfrm>
        <a:off x="52485" y="3502345"/>
        <a:ext cx="5808467" cy="97018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51A51-DD7F-4467-A546-2C84E4719606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13E3D466-9FAC-4F53-A9C0-A16C2F0DC126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0627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51A51-DD7F-4467-A546-2C84E4719606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E3D466-9FAC-4F53-A9C0-A16C2F0DC126}" type="slidenum">
              <a:rPr lang="en-US" smtClean="0"/>
              <a:t>‹#›</a:t>
            </a:fld>
            <a:endParaRPr 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23480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51A51-DD7F-4467-A546-2C84E4719606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E3D466-9FAC-4F53-A9C0-A16C2F0DC126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21465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51A51-DD7F-4467-A546-2C84E4719606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E3D466-9FAC-4F53-A9C0-A16C2F0DC126}" type="slidenum">
              <a:rPr lang="en-US" smtClean="0"/>
              <a:t>‹#›</a:t>
            </a:fld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82800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51A51-DD7F-4467-A546-2C84E4719606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E3D466-9FAC-4F53-A9C0-A16C2F0DC126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24490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51A51-DD7F-4467-A546-2C84E4719606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E3D466-9FAC-4F53-A9C0-A16C2F0DC126}" type="slidenum">
              <a:rPr lang="en-US" smtClean="0"/>
              <a:t>‹#›</a:t>
            </a:fld>
            <a:endParaRPr 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05712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51A51-DD7F-4467-A546-2C84E4719606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E3D466-9FAC-4F53-A9C0-A16C2F0DC126}" type="slidenum">
              <a:rPr lang="en-US" smtClean="0"/>
              <a:t>‹#›</a:t>
            </a:fld>
            <a:endParaRPr 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80768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51A51-DD7F-4467-A546-2C84E4719606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E3D466-9FAC-4F53-A9C0-A16C2F0DC126}" type="slidenum">
              <a:rPr lang="en-US" smtClean="0"/>
              <a:t>‹#›</a:t>
            </a:fld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6863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51A51-DD7F-4467-A546-2C84E4719606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E3D466-9FAC-4F53-A9C0-A16C2F0DC1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9092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51A51-DD7F-4467-A546-2C84E4719606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E3D466-9FAC-4F53-A9C0-A16C2F0DC126}" type="slidenum">
              <a:rPr lang="en-US" smtClean="0"/>
              <a:t>‹#›</a:t>
            </a:fld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36678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F2651A51-DD7F-4467-A546-2C84E4719606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E3D466-9FAC-4F53-A9C0-A16C2F0DC126}" type="slidenum">
              <a:rPr lang="en-US" smtClean="0"/>
              <a:t>‹#›</a:t>
            </a:fld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90092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651A51-DD7F-4467-A546-2C84E4719606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13E3D466-9FAC-4F53-A9C0-A16C2F0DC126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48555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.jpeg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neon lights in a triangle shape&#10;&#10;Description automatically generated">
            <a:extLst>
              <a:ext uri="{FF2B5EF4-FFF2-40B4-BE49-F238E27FC236}">
                <a16:creationId xmlns:a16="http://schemas.microsoft.com/office/drawing/2014/main" id="{53912E04-AC42-E327-3D22-0B796DFC6CB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1000"/>
          <a:stretch/>
        </p:blipFill>
        <p:spPr>
          <a:xfrm>
            <a:off x="4614863" y="10"/>
            <a:ext cx="7577136" cy="605291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495CEF2-DCBE-282E-8BE7-2E2C4B6D13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414463"/>
            <a:ext cx="4023360" cy="2757487"/>
          </a:xfrm>
        </p:spPr>
        <p:txBody>
          <a:bodyPr anchor="b">
            <a:normAutofit/>
          </a:bodyPr>
          <a:lstStyle/>
          <a:p>
            <a:pPr algn="l"/>
            <a:r>
              <a:rPr lang="en-US" sz="4800" dirty="0">
                <a:ln>
                  <a:solidFill>
                    <a:sysClr val="windowText" lastClr="000000"/>
                  </a:solidFill>
                </a:ln>
                <a:solidFill>
                  <a:srgbClr val="00B050"/>
                </a:solidFill>
              </a:rPr>
              <a:t>GROUP 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4F0FF26-17FE-9B35-8C94-F53531FB7C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4500563"/>
            <a:ext cx="4023359" cy="1552356"/>
          </a:xfrm>
        </p:spPr>
        <p:txBody>
          <a:bodyPr>
            <a:normAutofit fontScale="92500" lnSpcReduction="10000"/>
          </a:bodyPr>
          <a:lstStyle/>
          <a:p>
            <a:pPr algn="l"/>
            <a:r>
              <a:rPr lang="en-US" sz="1600" dirty="0">
                <a:solidFill>
                  <a:srgbClr val="00B050"/>
                </a:solidFill>
              </a:rPr>
              <a:t>Good Morning Everyone!</a:t>
            </a:r>
          </a:p>
          <a:p>
            <a:pPr algn="l"/>
            <a:r>
              <a:rPr lang="en-US" sz="1600" dirty="0">
                <a:solidFill>
                  <a:srgbClr val="00B050"/>
                </a:solidFill>
              </a:rPr>
              <a:t>- Today, we'll dive into the world of software project management, focusing on project scope management.</a:t>
            </a:r>
          </a:p>
        </p:txBody>
      </p:sp>
      <p:pic>
        <p:nvPicPr>
          <p:cNvPr id="6" name="Video 4" title="Dots Connecting Lines">
            <a:hlinkClick r:id="" action="ppaction://media"/>
            <a:extLst>
              <a:ext uri="{FF2B5EF4-FFF2-40B4-BE49-F238E27FC236}">
                <a16:creationId xmlns:a16="http://schemas.microsoft.com/office/drawing/2014/main" id="{04C03FA3-7DFD-C443-4F0E-B4564EA3F54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62485" y="-50287"/>
            <a:ext cx="12316969" cy="695857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8AAC63B-0D34-B440-DA2D-BDF6336B327D}"/>
              </a:ext>
            </a:extLst>
          </p:cNvPr>
          <p:cNvSpPr txBox="1"/>
          <p:nvPr/>
        </p:nvSpPr>
        <p:spPr>
          <a:xfrm>
            <a:off x="2642616" y="2145050"/>
            <a:ext cx="6949958" cy="45037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PHARMA CONNECT</a:t>
            </a:r>
          </a:p>
          <a:p>
            <a:pPr marL="0" marR="0" algn="just">
              <a:lnSpc>
                <a:spcPct val="150000"/>
              </a:lnSpc>
              <a:spcAft>
                <a:spcPts val="800"/>
              </a:spcAft>
            </a:pPr>
            <a:r>
              <a:rPr lang="en-US" sz="24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Faculty of Information Technology </a:t>
            </a:r>
            <a:endParaRPr lang="en-US" sz="2400" dirty="0">
              <a:solidFill>
                <a:schemeClr val="bg2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just">
              <a:lnSpc>
                <a:spcPct val="150000"/>
              </a:lnSpc>
              <a:spcAft>
                <a:spcPts val="800"/>
              </a:spcAft>
            </a:pPr>
            <a:r>
              <a:rPr lang="en-US" sz="24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Capstone Project Academic Year: 2024-2025 </a:t>
            </a:r>
            <a:endParaRPr lang="en-US" sz="2400" dirty="0">
              <a:solidFill>
                <a:schemeClr val="bg2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just">
              <a:lnSpc>
                <a:spcPct val="150000"/>
              </a:lnSpc>
              <a:spcAft>
                <a:spcPts val="800"/>
              </a:spcAft>
            </a:pPr>
            <a:r>
              <a:rPr lang="en-US" sz="24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Course Code &amp; Name: Database Development with PL/SQL INSY 8311  </a:t>
            </a:r>
            <a:endParaRPr lang="en-US" sz="2400" dirty="0">
              <a:solidFill>
                <a:schemeClr val="bg2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just">
              <a:lnSpc>
                <a:spcPct val="150000"/>
              </a:lnSpc>
              <a:spcAft>
                <a:spcPts val="800"/>
              </a:spcAft>
            </a:pPr>
            <a:r>
              <a:rPr lang="en-US" sz="24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Lecturer: Eric </a:t>
            </a:r>
            <a:r>
              <a:rPr lang="en-US" sz="24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Maniraguha</a:t>
            </a:r>
            <a:r>
              <a:rPr lang="en-US" sz="24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endParaRPr lang="en-US" sz="2400" dirty="0">
              <a:solidFill>
                <a:schemeClr val="bg2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54DA28-A7C9-C0FE-5BB7-304430EB7A4D}"/>
              </a:ext>
            </a:extLst>
          </p:cNvPr>
          <p:cNvSpPr txBox="1"/>
          <p:nvPr/>
        </p:nvSpPr>
        <p:spPr>
          <a:xfrm>
            <a:off x="128016" y="128090"/>
            <a:ext cx="18301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FALCON</a:t>
            </a:r>
          </a:p>
          <a:p>
            <a:r>
              <a:rPr lang="en-US" sz="2000" dirty="0">
                <a:solidFill>
                  <a:schemeClr val="bg1"/>
                </a:solidFill>
              </a:rPr>
              <a:t>Date: 12/4/2024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0D918F-9AFE-F051-81CE-8B3EA2D5219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2616" y="25695"/>
            <a:ext cx="5740400" cy="1066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36432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4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4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8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9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0" fill="hold">
                      <p:stCondLst>
                        <p:cond delay="0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3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55933-4F44-8826-D320-5952FC9143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Cursor Demonstration</a:t>
            </a:r>
            <a:endParaRPr lang="en-US" b="1" i="1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D3C2D9-0694-CE07-C8D5-DFCDE0C902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36849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dirty="0"/>
              <a:t>Cursor Demonstration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1" dirty="0"/>
              <a:t>Example Cursor Code</a:t>
            </a:r>
            <a:r>
              <a:rPr lang="en-US" sz="1800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Show how you used a cursor to loop through a list of medications, checking their availability across pharmacies.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1" dirty="0"/>
              <a:t>Demonstration</a:t>
            </a:r>
            <a:r>
              <a:rPr lang="en-US" sz="1800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Walk through the logic of how the cursor improves performance and allows efficient data processing.</a:t>
            </a:r>
          </a:p>
        </p:txBody>
      </p:sp>
    </p:spTree>
    <p:extLst>
      <p:ext uri="{BB962C8B-B14F-4D97-AF65-F5344CB8AC3E}">
        <p14:creationId xmlns:p14="http://schemas.microsoft.com/office/powerpoint/2010/main" val="23456597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55933-4F44-8826-D320-5952FC9143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Packages</a:t>
            </a:r>
            <a:br>
              <a:rPr lang="en-US" dirty="0"/>
            </a:br>
            <a:endParaRPr lang="en-US" b="1" i="1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D3C2D9-0694-CE07-C8D5-DFCDE0C902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7986"/>
            <a:ext cx="9603275" cy="366844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b="1" dirty="0"/>
              <a:t>What is a Package?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/>
              <a:t>A package is a collection of related procedures, functions, and variables that help organize database code.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1" dirty="0"/>
              <a:t>Use Case</a:t>
            </a:r>
            <a:r>
              <a:rPr lang="en-US" sz="1800" dirty="0"/>
              <a:t>: Used for modularizing auditing functions (e.g., tracking inventory changes and logging updates).</a:t>
            </a:r>
          </a:p>
          <a:p>
            <a:pPr marL="0" indent="0">
              <a:buNone/>
            </a:pPr>
            <a:r>
              <a:rPr lang="en-US" sz="1800" b="1" dirty="0"/>
              <a:t> Package Demonstration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1" dirty="0"/>
              <a:t>Example Package Code</a:t>
            </a:r>
            <a:r>
              <a:rPr lang="en-US" sz="1800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Show the structure of a package used for auditing user activities or inventory changes.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1" dirty="0"/>
              <a:t>Demonstration</a:t>
            </a:r>
            <a:r>
              <a:rPr lang="en-US" sz="1800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Walk through how packages make the code more maintainable and reusable.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4672353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ime compass on hand">
            <a:extLst>
              <a:ext uri="{FF2B5EF4-FFF2-40B4-BE49-F238E27FC236}">
                <a16:creationId xmlns:a16="http://schemas.microsoft.com/office/drawing/2014/main" id="{1C3A99ED-51A6-A721-402C-8C9187C53D3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1541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B7A928F-995C-32FF-05FE-2F5032F97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Auditing and Security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451579" y="1986454"/>
            <a:ext cx="9603275" cy="4162097"/>
          </a:xfrm>
        </p:spPr>
        <p:txBody>
          <a:bodyPr>
            <a:normAutofit lnSpcReduction="10000"/>
          </a:bodyPr>
          <a:lstStyle/>
          <a:p>
            <a:pPr marL="0" marR="0" indent="0" algn="just">
              <a:lnSpc>
                <a:spcPct val="150000"/>
              </a:lnSpc>
              <a:spcAft>
                <a:spcPts val="800"/>
              </a:spcAft>
              <a:buNone/>
            </a:pP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Auditing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50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Purpose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Track user activities and changes to sensitive data.</a:t>
            </a:r>
            <a:endParaRPr lang="en-US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50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Implementation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Use triggers and logging functions to automatically track updates (e.g., medication stock levels, pharmacy info updates).</a:t>
            </a:r>
            <a:endParaRPr lang="en-US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50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Audit Log Example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Who performed the update, what was updated, and when it occurred.</a:t>
            </a:r>
            <a:endParaRPr lang="en-US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indent="0" algn="just">
              <a:lnSpc>
                <a:spcPct val="150000"/>
              </a:lnSpc>
              <a:spcAft>
                <a:spcPts val="800"/>
              </a:spcAft>
              <a:buNone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Security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50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Access Control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Use roles and privileges to control who can access or modify sensitive data.</a:t>
            </a:r>
          </a:p>
          <a:p>
            <a:pPr marL="342900" marR="0" lvl="0" indent="-342900" algn="just">
              <a:lnSpc>
                <a:spcPct val="150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just">
              <a:lnSpc>
                <a:spcPct val="150000"/>
              </a:lnSpc>
              <a:spcAft>
                <a:spcPts val="800"/>
              </a:spcAft>
              <a:buSzPts val="1000"/>
              <a:buNone/>
              <a:tabLst>
                <a:tab pos="457200" algn="l"/>
              </a:tabLst>
            </a:pPr>
            <a:endParaRPr lang="en-US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31730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6870151-9189-4C3A-8379-EF3D95827A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White puzzle with one red piece">
            <a:extLst>
              <a:ext uri="{FF2B5EF4-FFF2-40B4-BE49-F238E27FC236}">
                <a16:creationId xmlns:a16="http://schemas.microsoft.com/office/drawing/2014/main" id="{AAF106A0-1EB6-B3E8-4607-957D0F4565A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grayscl/>
          </a:blip>
          <a:srcRect l="2"/>
          <a:stretch/>
        </p:blipFill>
        <p:spPr>
          <a:xfrm>
            <a:off x="305" y="10"/>
            <a:ext cx="12191695" cy="6857990"/>
          </a:xfrm>
          <a:prstGeom prst="rect">
            <a:avLst/>
          </a:prstGeom>
        </p:spPr>
      </p:pic>
      <p:sp>
        <p:nvSpPr>
          <p:cNvPr id="11" name="Slide Number Placeholder 7">
            <a:extLst>
              <a:ext uri="{FF2B5EF4-FFF2-40B4-BE49-F238E27FC236}">
                <a16:creationId xmlns:a16="http://schemas.microsoft.com/office/drawing/2014/main" id="{123EA69C-102A-4DD0-9547-05DCD271D1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12301" y="443732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r" defTabSz="457200" rtl="0" eaLnBrk="1" latinLnBrk="0" hangingPunct="1"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3" name="Footer Placeholder 6">
            <a:extLst>
              <a:ext uri="{FF2B5EF4-FFF2-40B4-BE49-F238E27FC236}">
                <a16:creationId xmlns:a16="http://schemas.microsoft.com/office/drawing/2014/main" id="{6A862265-5CA3-4C40-8582-7534C3B03C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76636" y="540921"/>
            <a:ext cx="49739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00EF80B-0391-4082-9AF5-F15B091B4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93800"/>
            <a:ext cx="12192000" cy="5664199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87000"/>
                  <a:alpha val="4000"/>
                </a:schemeClr>
              </a:gs>
              <a:gs pos="100000">
                <a:schemeClr val="bg2">
                  <a:lumMod val="95000"/>
                  <a:lumOff val="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84CE69-63A2-18E9-2971-6B18C67A4C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075" y="1193800"/>
            <a:ext cx="3723246" cy="4699000"/>
          </a:xfrm>
        </p:spPr>
        <p:txBody>
          <a:bodyPr anchor="ctr">
            <a:normAutofit/>
          </a:bodyPr>
          <a:lstStyle/>
          <a:p>
            <a:r>
              <a:rPr lang="en-US" dirty="0"/>
              <a:t>Security and Auditing Demonstration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33AC32D-5F44-45F7-A0BD-7C11A86BE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600200"/>
            <a:ext cx="0" cy="3657600"/>
          </a:xfrm>
          <a:prstGeom prst="line">
            <a:avLst/>
          </a:prstGeom>
          <a:ln w="317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A081F3-AB55-F46A-3306-BDBE24A3CB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636" y="328613"/>
            <a:ext cx="6085091" cy="5988465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1800" b="1" dirty="0"/>
              <a:t>Security Features</a:t>
            </a:r>
            <a:r>
              <a:rPr lang="en-US" sz="1800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Show how restricted access and role-based permissions protect sensitive information.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Demonstrate how the auditing system logs each modification to pharmacy inventory or medication records.</a:t>
            </a:r>
          </a:p>
          <a:p>
            <a:endParaRPr lang="en-US" dirty="0"/>
          </a:p>
        </p:txBody>
      </p:sp>
      <p:sp>
        <p:nvSpPr>
          <p:cNvPr id="19" name="Date Placeholder 1">
            <a:extLst>
              <a:ext uri="{FF2B5EF4-FFF2-40B4-BE49-F238E27FC236}">
                <a16:creationId xmlns:a16="http://schemas.microsoft.com/office/drawing/2014/main" id="{3FBF03E8-C602-4192-9C52-F84B29FDCC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23229" y="6007878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86998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00A3B61-6FD2-E68C-7EA4-7D0D647D2D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ime compass on hand">
            <a:extLst>
              <a:ext uri="{FF2B5EF4-FFF2-40B4-BE49-F238E27FC236}">
                <a16:creationId xmlns:a16="http://schemas.microsoft.com/office/drawing/2014/main" id="{6C46382C-4E08-9416-8498-E5999C8FD4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1541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428A6A1-9125-4DE3-5F53-A395BB6C0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Validation in </a:t>
            </a:r>
            <a:r>
              <a:rPr lang="en-US" dirty="0" err="1"/>
              <a:t>PharmaConnect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59B87B-B73C-7A82-CBE4-2919F3A933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1986454"/>
            <a:ext cx="9603275" cy="4162097"/>
          </a:xfrm>
        </p:spPr>
        <p:txBody>
          <a:bodyPr>
            <a:noAutofit/>
          </a:bodyPr>
          <a:lstStyle/>
          <a:p>
            <a:pPr marL="0" marR="0" indent="0">
              <a:lnSpc>
                <a:spcPct val="200000"/>
              </a:lnSpc>
              <a:spcAft>
                <a:spcPts val="800"/>
              </a:spcAft>
              <a:buNone/>
            </a:pP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Security &amp; Compliance Validation</a:t>
            </a:r>
            <a:endParaRPr lang="en-US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200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Validates user authentication, encrypts sensitive data, and controls access to critical operations.</a:t>
            </a:r>
            <a:endParaRPr lang="en-US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200000"/>
              </a:lnSpc>
              <a:spcAft>
                <a:spcPts val="800"/>
              </a:spcAft>
              <a:buNone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Real-Time Validation</a:t>
            </a:r>
            <a:endParaRPr lang="en-US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200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Verifies inventory updates and medication availability in real-time.</a:t>
            </a:r>
            <a:endParaRPr lang="en-US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200000"/>
              </a:lnSpc>
              <a:spcAft>
                <a:spcPts val="800"/>
              </a:spcAft>
              <a:buNone/>
            </a:pP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Business Logic Validation</a:t>
            </a:r>
            <a:endParaRPr lang="en-US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200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Ensures stock limits, authorized personnel, and transaction auditing.</a:t>
            </a:r>
            <a:endParaRPr lang="en-US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0290592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6870151-9189-4C3A-8379-EF3D95827A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White puzzle with one red piece">
            <a:extLst>
              <a:ext uri="{FF2B5EF4-FFF2-40B4-BE49-F238E27FC236}">
                <a16:creationId xmlns:a16="http://schemas.microsoft.com/office/drawing/2014/main" id="{AAF106A0-1EB6-B3E8-4607-957D0F4565A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grayscl/>
          </a:blip>
          <a:srcRect l="2"/>
          <a:stretch/>
        </p:blipFill>
        <p:spPr>
          <a:xfrm>
            <a:off x="305" y="10"/>
            <a:ext cx="12191695" cy="6857990"/>
          </a:xfrm>
          <a:prstGeom prst="rect">
            <a:avLst/>
          </a:prstGeom>
        </p:spPr>
      </p:pic>
      <p:sp>
        <p:nvSpPr>
          <p:cNvPr id="11" name="Slide Number Placeholder 7">
            <a:extLst>
              <a:ext uri="{FF2B5EF4-FFF2-40B4-BE49-F238E27FC236}">
                <a16:creationId xmlns:a16="http://schemas.microsoft.com/office/drawing/2014/main" id="{123EA69C-102A-4DD0-9547-05DCD271D1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12301" y="443732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r" defTabSz="457200" rtl="0" eaLnBrk="1" latinLnBrk="0" hangingPunct="1"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3" name="Footer Placeholder 6">
            <a:extLst>
              <a:ext uri="{FF2B5EF4-FFF2-40B4-BE49-F238E27FC236}">
                <a16:creationId xmlns:a16="http://schemas.microsoft.com/office/drawing/2014/main" id="{6A862265-5CA3-4C40-8582-7534C3B03C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76636" y="540921"/>
            <a:ext cx="49739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00EF80B-0391-4082-9AF5-F15B091B4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93800"/>
            <a:ext cx="12192000" cy="5664199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87000"/>
                  <a:alpha val="4000"/>
                </a:schemeClr>
              </a:gs>
              <a:gs pos="100000">
                <a:schemeClr val="bg2">
                  <a:lumMod val="95000"/>
                  <a:lumOff val="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84CE69-63A2-18E9-2971-6B18C67A4C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541" y="1193800"/>
            <a:ext cx="4081780" cy="4699000"/>
          </a:xfrm>
        </p:spPr>
        <p:txBody>
          <a:bodyPr anchor="ctr">
            <a:normAutofit/>
          </a:bodyPr>
          <a:lstStyle/>
          <a:p>
            <a:r>
              <a:rPr lang="en-US" dirty="0"/>
              <a:t>Effective Use of Attributes and Functions in </a:t>
            </a:r>
            <a:r>
              <a:rPr lang="en-US" dirty="0" err="1"/>
              <a:t>PharmaConnect</a:t>
            </a:r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33AC32D-5F44-45F7-A0BD-7C11A86BE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600200"/>
            <a:ext cx="0" cy="3657600"/>
          </a:xfrm>
          <a:prstGeom prst="line">
            <a:avLst/>
          </a:prstGeom>
          <a:ln w="317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A081F3-AB55-F46A-3306-BDBE24A3CB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636" y="328613"/>
            <a:ext cx="6085091" cy="5988465"/>
          </a:xfrm>
        </p:spPr>
        <p:txBody>
          <a:bodyPr anchor="ctr">
            <a:noAutofit/>
          </a:bodyPr>
          <a:lstStyle/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en-US" sz="1800" b="1" kern="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en-US" sz="1800" b="1" kern="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en-US" sz="1800" b="1" kern="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SzPts val="1000"/>
              <a:buNone/>
              <a:tabLst>
                <a:tab pos="457200" algn="l"/>
              </a:tabLst>
            </a:pPr>
            <a:r>
              <a:rPr lang="en-US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1. Attributes</a:t>
            </a:r>
            <a:endParaRPr lang="en-US" sz="1800" kern="1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n-US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Patient Details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Records essential patient information.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Medication Info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Manages inventory details like stock and expiry..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User Roles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Controls access based on user roles.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2. Functions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Inventory Management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Automates stock updates and expiry tracking.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Prescription Validation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Verifies medication availability and dosage accuracy.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Real-Time Alerts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Sends notifications for low stock or issues.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Audit Trails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Logs transactions for compliance and traceability.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107000"/>
              </a:lnSpc>
              <a:spcAft>
                <a:spcPts val="800"/>
              </a:spcAft>
              <a:buNone/>
            </a:pP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19" name="Date Placeholder 1">
            <a:extLst>
              <a:ext uri="{FF2B5EF4-FFF2-40B4-BE49-F238E27FC236}">
                <a16:creationId xmlns:a16="http://schemas.microsoft.com/office/drawing/2014/main" id="{3FBF03E8-C602-4192-9C52-F84B29FDCC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23229" y="6007878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70958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8449330-C109-96E0-7C85-4812C77B2C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D024B41-828A-CA6D-4D6C-D6434B693E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White puzzle with one red piece">
            <a:extLst>
              <a:ext uri="{FF2B5EF4-FFF2-40B4-BE49-F238E27FC236}">
                <a16:creationId xmlns:a16="http://schemas.microsoft.com/office/drawing/2014/main" id="{767A289E-04DF-BF39-5D77-F50C6FDB1B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grayscl/>
          </a:blip>
          <a:srcRect l="2"/>
          <a:stretch/>
        </p:blipFill>
        <p:spPr>
          <a:xfrm>
            <a:off x="305" y="10"/>
            <a:ext cx="12191695" cy="6857990"/>
          </a:xfrm>
          <a:prstGeom prst="rect">
            <a:avLst/>
          </a:prstGeom>
        </p:spPr>
      </p:pic>
      <p:sp>
        <p:nvSpPr>
          <p:cNvPr id="11" name="Slide Number Placeholder 7">
            <a:extLst>
              <a:ext uri="{FF2B5EF4-FFF2-40B4-BE49-F238E27FC236}">
                <a16:creationId xmlns:a16="http://schemas.microsoft.com/office/drawing/2014/main" id="{3F9EB887-FEDA-E3CE-A17E-02449E6342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12301" y="443732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r" defTabSz="457200" rtl="0" eaLnBrk="1" latinLnBrk="0" hangingPunct="1"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3" name="Footer Placeholder 6">
            <a:extLst>
              <a:ext uri="{FF2B5EF4-FFF2-40B4-BE49-F238E27FC236}">
                <a16:creationId xmlns:a16="http://schemas.microsoft.com/office/drawing/2014/main" id="{8435E912-356B-0CB0-7411-6C128BFC3E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76636" y="540921"/>
            <a:ext cx="49739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9CD63F5-678E-80D0-056B-D8F79A3570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93800"/>
            <a:ext cx="12192000" cy="5664199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87000"/>
                  <a:alpha val="4000"/>
                </a:schemeClr>
              </a:gs>
              <a:gs pos="100000">
                <a:schemeClr val="bg2">
                  <a:lumMod val="95000"/>
                  <a:lumOff val="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CE6DD8-61F2-0FCE-1453-FA767D4211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075" y="1193800"/>
            <a:ext cx="3723246" cy="4699000"/>
          </a:xfrm>
        </p:spPr>
        <p:txBody>
          <a:bodyPr anchor="ctr">
            <a:normAutofit/>
          </a:bodyPr>
          <a:lstStyle/>
          <a:p>
            <a:r>
              <a:rPr lang="en-US" dirty="0"/>
              <a:t>Performance Considerations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2609B31-7EEC-2649-53CA-70A0852B4B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600200"/>
            <a:ext cx="0" cy="3657600"/>
          </a:xfrm>
          <a:prstGeom prst="line">
            <a:avLst/>
          </a:prstGeom>
          <a:ln w="317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132EF6-1E5C-253A-3735-CFC6DC60FC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636" y="328613"/>
            <a:ext cx="6085091" cy="5988465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1800" b="1" dirty="0"/>
              <a:t>Triggers, Cursors, and Packages Impact </a:t>
            </a:r>
            <a:r>
              <a:rPr lang="en-US" sz="1800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/>
              <a:t>Discuss the impact on performance, particularly when handling large datasets and high-volume operations.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1" dirty="0"/>
              <a:t>Optimization</a:t>
            </a:r>
            <a:r>
              <a:rPr lang="en-US" sz="1800" dirty="0"/>
              <a:t>: Techniques used to reduce performance overhead (e.g., minimizing trigger execution time, optimizing cursor queries).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9" name="Date Placeholder 1">
            <a:extLst>
              <a:ext uri="{FF2B5EF4-FFF2-40B4-BE49-F238E27FC236}">
                <a16:creationId xmlns:a16="http://schemas.microsoft.com/office/drawing/2014/main" id="{6D67DC44-AC1D-54DA-DE40-9D776A9EC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23229" y="6007878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92598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88317CE-8891-ABD2-5D4F-665466D8C5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6029143-9CBC-7156-29CF-32ABE67996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White puzzle with one red piece">
            <a:extLst>
              <a:ext uri="{FF2B5EF4-FFF2-40B4-BE49-F238E27FC236}">
                <a16:creationId xmlns:a16="http://schemas.microsoft.com/office/drawing/2014/main" id="{5CCEAF49-8546-B924-76A0-250DD361793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grayscl/>
          </a:blip>
          <a:srcRect l="2"/>
          <a:stretch/>
        </p:blipFill>
        <p:spPr>
          <a:xfrm>
            <a:off x="305" y="10"/>
            <a:ext cx="12191695" cy="6857990"/>
          </a:xfrm>
          <a:prstGeom prst="rect">
            <a:avLst/>
          </a:prstGeom>
        </p:spPr>
      </p:pic>
      <p:sp>
        <p:nvSpPr>
          <p:cNvPr id="11" name="Slide Number Placeholder 7">
            <a:extLst>
              <a:ext uri="{FF2B5EF4-FFF2-40B4-BE49-F238E27FC236}">
                <a16:creationId xmlns:a16="http://schemas.microsoft.com/office/drawing/2014/main" id="{B6294A5C-C1A8-D67A-168D-FA824DCF7A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12301" y="443732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r" defTabSz="457200" rtl="0" eaLnBrk="1" latinLnBrk="0" hangingPunct="1"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3" name="Footer Placeholder 6">
            <a:extLst>
              <a:ext uri="{FF2B5EF4-FFF2-40B4-BE49-F238E27FC236}">
                <a16:creationId xmlns:a16="http://schemas.microsoft.com/office/drawing/2014/main" id="{E810B679-50E7-48EB-F35C-9D96341AF8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76636" y="540921"/>
            <a:ext cx="49739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9E0A324-7C56-6338-9181-A1BA6354F4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93800"/>
            <a:ext cx="12192000" cy="5664199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87000"/>
                  <a:alpha val="4000"/>
                </a:schemeClr>
              </a:gs>
              <a:gs pos="100000">
                <a:schemeClr val="bg2">
                  <a:lumMod val="95000"/>
                  <a:lumOff val="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859E42-08B6-4E0C-854B-6ADB32425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075" y="1193800"/>
            <a:ext cx="3723246" cy="4699000"/>
          </a:xfrm>
        </p:spPr>
        <p:txBody>
          <a:bodyPr anchor="ctr">
            <a:normAutofit/>
          </a:bodyPr>
          <a:lstStyle/>
          <a:p>
            <a:r>
              <a:rPr lang="en-US" dirty="0"/>
              <a:t>Limitations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13D1D70-7821-A2C4-3128-0D79F71EB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600200"/>
            <a:ext cx="0" cy="3657600"/>
          </a:xfrm>
          <a:prstGeom prst="line">
            <a:avLst/>
          </a:prstGeom>
          <a:ln w="317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CD7CE7-D899-0F99-44B6-3B4F6C905F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636" y="328613"/>
            <a:ext cx="6085091" cy="5988465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1800" b="1" dirty="0"/>
              <a:t>Challenges </a:t>
            </a:r>
            <a:r>
              <a:rPr lang="en-US" sz="1800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/>
              <a:t>Complex PL/SQL debugging during trigger and cursor implementation.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/>
              <a:t>Managing large volumes of audit data and ensuring system scalability.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/>
              <a:t>Handling concurrency in real-time updates across multiple pharmacies.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9" name="Date Placeholder 1">
            <a:extLst>
              <a:ext uri="{FF2B5EF4-FFF2-40B4-BE49-F238E27FC236}">
                <a16:creationId xmlns:a16="http://schemas.microsoft.com/office/drawing/2014/main" id="{66507DED-CD2A-727F-AD5A-F4B04E01BC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23229" y="6007878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89895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2D32A60-013B-47A8-8833-D242408091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E27932B-B694-4C4C-90D7-A0333A7C5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01FA4B-5E3A-F15C-BC41-7D702CEA8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2303047"/>
            <a:ext cx="3272093" cy="2674198"/>
          </a:xfrm>
        </p:spPr>
        <p:txBody>
          <a:bodyPr anchor="t">
            <a:normAutofit/>
          </a:bodyPr>
          <a:lstStyle/>
          <a:p>
            <a:r>
              <a:rPr lang="en-US" b="1" i="1" dirty="0"/>
              <a:t>Conclusion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EBB0476-5CF0-4F44-8D68-5D42D7AEE4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1579" y="2146542"/>
            <a:ext cx="3272094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5" name="Title 1">
            <a:extLst>
              <a:ext uri="{FF2B5EF4-FFF2-40B4-BE49-F238E27FC236}">
                <a16:creationId xmlns:a16="http://schemas.microsoft.com/office/drawing/2014/main" id="{A9DA474E-6B91-4200-840F-0257B2358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51580" y="3122496"/>
            <a:ext cx="3530157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F63C9AD-AE6E-4512-8171-91612E84C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E1A49CE-B63D-457A-A180-1C883E1A63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F859F52-8FD2-32C2-2DC2-6E73D315956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49597884"/>
              </p:ext>
            </p:extLst>
          </p:nvPr>
        </p:nvGraphicFramePr>
        <p:xfrm>
          <a:off x="5141913" y="803275"/>
          <a:ext cx="5913437" cy="46370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0392072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CE580D1-F917-4567-AFB4-99AA9B52AD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F5620B8-A2D8-4568-B566-F0453A0D91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C7D2BA4-4B7A-4596-8BCC-5CF7154238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977F1E1-2B6F-4BB6-899F-67D8764D83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5513E21-21B0-48DB-8CF1-35E43B33A4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Different coloured question marks">
            <a:extLst>
              <a:ext uri="{FF2B5EF4-FFF2-40B4-BE49-F238E27FC236}">
                <a16:creationId xmlns:a16="http://schemas.microsoft.com/office/drawing/2014/main" id="{4B9F9482-0C08-67A5-5FAC-48D0BD85CDC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 r="3"/>
          <a:stretch/>
        </p:blipFill>
        <p:spPr>
          <a:xfrm>
            <a:off x="20" y="10"/>
            <a:ext cx="12191675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5B0C19E-DF24-EC26-D533-4FF77B1295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6636" y="992221"/>
            <a:ext cx="6247308" cy="4873558"/>
          </a:xfrm>
        </p:spPr>
        <p:txBody>
          <a:bodyPr vert="horz" lIns="91440" tIns="45720" rIns="91440" bIns="0" rtlCol="0" anchor="ctr">
            <a:normAutofit/>
          </a:bodyPr>
          <a:lstStyle/>
          <a:p>
            <a:r>
              <a:rPr lang="en-US" sz="4800"/>
              <a:t>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C9D2B7-5DE2-0104-BB5A-D472E36564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8056" y="996610"/>
            <a:ext cx="3363901" cy="4864780"/>
          </a:xfrm>
        </p:spPr>
        <p:txBody>
          <a:bodyPr vert="horz" lIns="91440" tIns="91440" rIns="91440" bIns="91440" rtlCol="0" anchor="ctr">
            <a:normAutofit/>
          </a:bodyPr>
          <a:lstStyle/>
          <a:p>
            <a:pPr marL="0" indent="0" algn="r">
              <a:buNone/>
            </a:pPr>
            <a:r>
              <a:rPr lang="en-US" cap="all"/>
              <a:t>Now We will take any Questions you May Have 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80B8A35-DEA7-4D43-9DF8-90B4681D0F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600200"/>
            <a:ext cx="0" cy="3657600"/>
          </a:xfrm>
          <a:prstGeom prst="line">
            <a:avLst/>
          </a:prstGeom>
          <a:ln w="317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36781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499D25E-4574-0D8F-43FC-E50F761C6A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Many question marks on black background">
            <a:extLst>
              <a:ext uri="{FF2B5EF4-FFF2-40B4-BE49-F238E27FC236}">
                <a16:creationId xmlns:a16="http://schemas.microsoft.com/office/drawing/2014/main" id="{E40EF9EF-8739-BA63-2971-DA8993C544D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7785" r="-1" b="-1"/>
          <a:stretch/>
        </p:blipFill>
        <p:spPr>
          <a:xfrm>
            <a:off x="-3365" y="10"/>
            <a:ext cx="12191695" cy="685799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8B9B95A6-8DA3-ED61-10DE-E5A701F3EC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                   Group members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BF5C288-194F-EB4B-D419-30A471D89E5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ISHIMWE Patience 25708</a:t>
            </a:r>
          </a:p>
          <a:p>
            <a:pPr marL="0" indent="0">
              <a:buNone/>
            </a:pPr>
            <a:r>
              <a:rPr lang="en-US" sz="1800" dirty="0"/>
              <a:t>KOKO BYAMANA Christian 22807</a:t>
            </a:r>
          </a:p>
          <a:p>
            <a:pPr marL="0" indent="0">
              <a:buNone/>
            </a:pPr>
            <a:r>
              <a:rPr lang="en-US" sz="1800" dirty="0"/>
              <a:t>INGABIRE Nadine 23675</a:t>
            </a:r>
          </a:p>
          <a:p>
            <a:pPr marL="0" indent="0">
              <a:buNone/>
            </a:pPr>
            <a:r>
              <a:rPr lang="en-US" sz="1800" dirty="0"/>
              <a:t>KIGERO KANYANA Daniella 24652</a:t>
            </a:r>
          </a:p>
          <a:p>
            <a:pPr marL="0" indent="0">
              <a:buNone/>
            </a:pPr>
            <a:r>
              <a:rPr lang="en-US" sz="1800" dirty="0"/>
              <a:t>UWAMWIZA </a:t>
            </a:r>
            <a:r>
              <a:rPr lang="en-US" sz="1800" dirty="0" err="1"/>
              <a:t>Kelia</a:t>
            </a:r>
            <a:r>
              <a:rPr lang="en-US" sz="1800" dirty="0"/>
              <a:t> 24745</a:t>
            </a:r>
          </a:p>
          <a:p>
            <a:pPr marL="0" indent="0">
              <a:buNone/>
            </a:pPr>
            <a:r>
              <a:rPr lang="en-US" sz="1800" dirty="0"/>
              <a:t>HARERIMANA Gaspard 24960</a:t>
            </a:r>
          </a:p>
          <a:p>
            <a:pPr marL="0" indent="0" algn="ctr">
              <a:buNone/>
            </a:pPr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E115487-AAF8-4CD8-4BA7-FC63C4DD9FE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1800" dirty="0"/>
              <a:t>ISIBO MUHIRE Yanis 25396</a:t>
            </a:r>
          </a:p>
          <a:p>
            <a:pPr marL="0" indent="0" algn="just">
              <a:buNone/>
            </a:pPr>
            <a:r>
              <a:rPr lang="en-US" sz="1800" dirty="0"/>
              <a:t>UMUTONI Nadege 26609</a:t>
            </a:r>
          </a:p>
          <a:p>
            <a:pPr marL="0" indent="0" algn="just">
              <a:buNone/>
            </a:pPr>
            <a:r>
              <a:rPr lang="en-US" sz="1800" dirty="0"/>
              <a:t>MAZIMPAKA Danny 25748</a:t>
            </a:r>
          </a:p>
          <a:p>
            <a:pPr marL="0" indent="0" algn="just">
              <a:buNone/>
            </a:pPr>
            <a:r>
              <a:rPr lang="en-US" sz="1800" dirty="0"/>
              <a:t>ISHIMWE Joel 24720</a:t>
            </a:r>
          </a:p>
          <a:p>
            <a:pPr marL="0" indent="0" algn="just">
              <a:buNone/>
            </a:pPr>
            <a:r>
              <a:rPr lang="en-US" sz="1800" dirty="0"/>
              <a:t>IRAKARAMA Bergerac 24873</a:t>
            </a:r>
          </a:p>
        </p:txBody>
      </p:sp>
    </p:spTree>
    <p:extLst>
      <p:ext uri="{BB962C8B-B14F-4D97-AF65-F5344CB8AC3E}">
        <p14:creationId xmlns:p14="http://schemas.microsoft.com/office/powerpoint/2010/main" val="36795181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CE580D1-F917-4567-AFB4-99AA9B52AD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F5620B8-A2D8-4568-B566-F0453A0D91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C7D2BA4-4B7A-4596-8BCC-5CF7154238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977F1E1-2B6F-4BB6-899F-67D8764D83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Dark floating bulbs with one lit up brightly">
            <a:extLst>
              <a:ext uri="{FF2B5EF4-FFF2-40B4-BE49-F238E27FC236}">
                <a16:creationId xmlns:a16="http://schemas.microsoft.com/office/drawing/2014/main" id="{5F5DC8ED-75D8-66ED-71C3-EF96C6C12C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273" r="-1" b="30475"/>
          <a:stretch/>
        </p:blipFill>
        <p:spPr>
          <a:xfrm>
            <a:off x="2" y="10"/>
            <a:ext cx="12191695" cy="685799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6A0FFA78-985C-4F50-B21A-77045C7DF6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96786" y="3064931"/>
            <a:ext cx="8295215" cy="2488568"/>
          </a:xfrm>
          <a:prstGeom prst="rect">
            <a:avLst/>
          </a:prstGeom>
          <a:solidFill>
            <a:srgbClr val="000001">
              <a:alpha val="7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8E6A8A-407B-E142-13F2-56BBE9DD79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5511" y="3236470"/>
            <a:ext cx="6832500" cy="1252601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4400" u="sng">
                <a:solidFill>
                  <a:srgbClr val="FFFFFE"/>
                </a:solidFill>
              </a:rPr>
              <a:t>Thank You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597043-9F96-D566-FE64-D29F409867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5511" y="4669144"/>
            <a:ext cx="6832499" cy="716529"/>
          </a:xfrm>
        </p:spPr>
        <p:txBody>
          <a:bodyPr vert="horz" lIns="91440" tIns="91440" rIns="91440" bIns="91440" rtlCol="0">
            <a:normAutofit/>
          </a:bodyPr>
          <a:lstStyle/>
          <a:p>
            <a:pPr marL="0" indent="0">
              <a:buNone/>
            </a:pPr>
            <a:r>
              <a:rPr lang="en-US" sz="1600" cap="all">
                <a:solidFill>
                  <a:srgbClr val="FFFFFE"/>
                </a:solidFill>
              </a:rPr>
              <a:t>Thank You for your Attention. Have a great day!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5409EC7-69B1-45CC-8FB7-1964C1AB67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5509" y="4666480"/>
            <a:ext cx="6832499" cy="0"/>
          </a:xfrm>
          <a:prstGeom prst="line">
            <a:avLst/>
          </a:prstGeom>
          <a:ln w="31750">
            <a:solidFill>
              <a:srgbClr val="4A6A8F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5791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B937515-072D-7E85-1BF7-46C286576E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Many question marks on black background">
            <a:extLst>
              <a:ext uri="{FF2B5EF4-FFF2-40B4-BE49-F238E27FC236}">
                <a16:creationId xmlns:a16="http://schemas.microsoft.com/office/drawing/2014/main" id="{9D8F849E-0177-77DD-7775-FA2F1E5DDF0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7785" r="-1" b="-1"/>
          <a:stretch/>
        </p:blipFill>
        <p:spPr>
          <a:xfrm>
            <a:off x="305" y="10"/>
            <a:ext cx="12191695" cy="685799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94698410-DF9F-9CF8-5848-F03EF0510F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41FA367-ABF2-8426-43FB-4EB93C1A17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1"/>
            <a:ext cx="9603275" cy="44954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dirty="0"/>
              <a:t>Project Overview</a:t>
            </a:r>
            <a:r>
              <a:rPr lang="en-US" sz="1800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Briefly introduce </a:t>
            </a:r>
            <a:r>
              <a:rPr lang="en-US" b="1" dirty="0" err="1"/>
              <a:t>PharmaConnect</a:t>
            </a:r>
            <a:r>
              <a:rPr lang="en-US" dirty="0"/>
              <a:t> – a database-driven web application designed to improve medication accessibility for patients and optimize pharmacy inventory management.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Discuss the challenges in accessing medications and inefficient inventory management in pharmacies.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Introduce the need for a </a:t>
            </a:r>
            <a:r>
              <a:rPr lang="en-US" b="1" dirty="0"/>
              <a:t>centralized, real-time database solution</a:t>
            </a:r>
            <a:r>
              <a:rPr lang="en-US" dirty="0"/>
              <a:t> for tracking medication availability and pharmacy inventory.</a:t>
            </a:r>
          </a:p>
        </p:txBody>
      </p:sp>
    </p:spTree>
    <p:extLst>
      <p:ext uri="{BB962C8B-B14F-4D97-AF65-F5344CB8AC3E}">
        <p14:creationId xmlns:p14="http://schemas.microsoft.com/office/powerpoint/2010/main" val="22598469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Many question marks on black background">
            <a:extLst>
              <a:ext uri="{FF2B5EF4-FFF2-40B4-BE49-F238E27FC236}">
                <a16:creationId xmlns:a16="http://schemas.microsoft.com/office/drawing/2014/main" id="{FC40C2E6-C797-9737-0538-0EBD330ABBE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7785" r="-1" b="-1"/>
          <a:stretch/>
        </p:blipFill>
        <p:spPr>
          <a:xfrm>
            <a:off x="305" y="10"/>
            <a:ext cx="12191695" cy="685799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i="0" u="none" strike="noStrike" kern="100" baseline="0" dirty="0">
                <a:latin typeface="Times New Roman" panose="02020603050405020304" pitchFamily="18" charset="0"/>
              </a:rPr>
              <a:t>Problem Statement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451579" y="2015731"/>
            <a:ext cx="9603275" cy="4495427"/>
          </a:xfrm>
        </p:spPr>
        <p:txBody>
          <a:bodyPr>
            <a:normAutofit/>
          </a:bodyPr>
          <a:lstStyle/>
          <a:p>
            <a:pPr marL="0" marR="0" lvl="0" indent="0" rtl="0">
              <a:buNone/>
            </a:pPr>
            <a:r>
              <a:rPr lang="en-US" sz="1800" b="1" i="0" u="none" strike="noStrike" kern="100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Challenges in Medication Accessibility and Inventory Management</a:t>
            </a:r>
          </a:p>
          <a:p>
            <a:pPr marL="0" marR="0" lvl="0" indent="0" rtl="0">
              <a:buNone/>
            </a:pPr>
            <a:endParaRPr lang="en-US" sz="1800" b="0" i="0" u="none" strike="noStrike" kern="100" baseline="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800" b="0" i="0" u="none" strike="noStrike" kern="100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Patients: Inconsistent access to medication, multiple trips, especially hard for elderly or remote patients</a:t>
            </a:r>
            <a:r>
              <a:rPr lang="en-US" sz="18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1800" b="0" i="0" u="none" strike="noStrike" kern="100" baseline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800" b="0" i="0" u="none" strike="noStrike" kern="100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Pharmacies: Outdated inventory tracking leads to stockouts, overstocking, and frustrated customers.</a:t>
            </a:r>
          </a:p>
        </p:txBody>
      </p:sp>
    </p:spTree>
    <p:extLst>
      <p:ext uri="{BB962C8B-B14F-4D97-AF65-F5344CB8AC3E}">
        <p14:creationId xmlns:p14="http://schemas.microsoft.com/office/powerpoint/2010/main" val="791734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3A1939F-F165-93BE-1888-6A687376D5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r="3"/>
          <a:stretch/>
        </p:blipFill>
        <p:spPr>
          <a:xfrm>
            <a:off x="305" y="10"/>
            <a:ext cx="12191695" cy="685799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0" u="none" strike="noStrike" kern="100" baseline="0" dirty="0">
                <a:latin typeface="Times New Roman" panose="02020603050405020304" pitchFamily="18" charset="0"/>
              </a:rPr>
              <a:t>Proposed Solution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451579" y="2658263"/>
            <a:ext cx="9603275" cy="2808082"/>
          </a:xfrm>
        </p:spPr>
        <p:txBody>
          <a:bodyPr>
            <a:normAutofit/>
          </a:bodyPr>
          <a:lstStyle/>
          <a:p>
            <a:pPr marL="0" marR="0" lvl="0" indent="0" rtl="0">
              <a:buNone/>
            </a:pPr>
            <a:r>
              <a:rPr lang="en-US" sz="1800" b="1" i="0" u="none" strike="noStrike" kern="100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Introducing </a:t>
            </a:r>
            <a:r>
              <a:rPr lang="en-US" sz="1800" b="1" i="0" u="none" strike="noStrike" kern="100" baseline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PharmaConnect</a:t>
            </a:r>
            <a:endParaRPr lang="en-US" sz="1800" b="0" i="0" u="none" strike="noStrike" kern="100" baseline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800" b="0" i="0" u="none" strike="noStrike" kern="100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centralized platform that connects patients and pharmacies in real time.</a:t>
            </a:r>
          </a:p>
          <a:p>
            <a:r>
              <a:rPr lang="en-US" sz="1800" b="0" i="0" u="none" strike="noStrike" kern="100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Allows patients to search medications, check stock levels, and receive alerts.</a:t>
            </a:r>
          </a:p>
          <a:p>
            <a:r>
              <a:rPr lang="en-US" sz="1800" b="0" i="0" u="none" strike="noStrike" kern="100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Pharmacies benefit from better inventory management and increased customer satisfaction.</a:t>
            </a:r>
          </a:p>
        </p:txBody>
      </p:sp>
    </p:spTree>
    <p:extLst>
      <p:ext uri="{BB962C8B-B14F-4D97-AF65-F5344CB8AC3E}">
        <p14:creationId xmlns:p14="http://schemas.microsoft.com/office/powerpoint/2010/main" val="19987394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0DDB55A-7363-A28C-18DC-AAEC3C46A7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6D168CE-45F3-7252-C845-EC81FE47CDB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r="3"/>
          <a:stretch/>
        </p:blipFill>
        <p:spPr>
          <a:xfrm>
            <a:off x="305" y="10"/>
            <a:ext cx="12191695" cy="685799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1F930B8D-2EE0-EE58-A0F5-C525C7F47B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37FA0D-A0DF-C980-A56C-C4626DE752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658263"/>
            <a:ext cx="9603275" cy="280808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b="1" dirty="0"/>
              <a:t>Project Goals </a:t>
            </a:r>
            <a:r>
              <a:rPr lang="en-US" sz="1800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1" dirty="0"/>
              <a:t>Improve Medication Accessibility</a:t>
            </a:r>
            <a:r>
              <a:rPr lang="en-US" sz="1800" dirty="0"/>
              <a:t>: Allow patients to find medications in local pharmacies in real-time.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1" dirty="0"/>
              <a:t>Optimize Pharmacy Inventory</a:t>
            </a:r>
            <a:r>
              <a:rPr lang="en-US" sz="1800" dirty="0"/>
              <a:t>: Help pharmacies reduce stockouts and overstocking through real-time updates.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1" dirty="0"/>
              <a:t>Enhance Communication</a:t>
            </a:r>
            <a:r>
              <a:rPr lang="en-US" sz="1800" dirty="0"/>
              <a:t>: Enable pharmacies to update inventory data in real-time, improving patient experience.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1" dirty="0"/>
              <a:t>Provide Cost Transparency</a:t>
            </a:r>
            <a:r>
              <a:rPr lang="en-US" sz="1800" dirty="0"/>
              <a:t>: Integrate insurance providers to show medication costs based on insurance.</a:t>
            </a:r>
          </a:p>
        </p:txBody>
      </p:sp>
    </p:spTree>
    <p:extLst>
      <p:ext uri="{BB962C8B-B14F-4D97-AF65-F5344CB8AC3E}">
        <p14:creationId xmlns:p14="http://schemas.microsoft.com/office/powerpoint/2010/main" val="13328617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F62E214-5F85-0BE2-DDE6-512E7C7A1E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" y="2543323"/>
            <a:ext cx="6143604" cy="361638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69785C5-E691-1B08-579D-C192F9E18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842963"/>
            <a:ext cx="10591999" cy="971549"/>
          </a:xfrm>
        </p:spPr>
        <p:txBody>
          <a:bodyPr>
            <a:normAutofit/>
          </a:bodyPr>
          <a:lstStyle/>
          <a:p>
            <a:r>
              <a:rPr lang="en-US" dirty="0"/>
              <a:t>Advanced Database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CF57B3-0C74-0656-C306-45156E9FBA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408" y="2249766"/>
            <a:ext cx="4550391" cy="4070303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1800" b="1" dirty="0"/>
              <a:t>Triggers </a:t>
            </a:r>
            <a:r>
              <a:rPr lang="en-US" sz="1800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1" dirty="0"/>
              <a:t>Definition </a:t>
            </a:r>
            <a:r>
              <a:rPr lang="en-US" sz="1800" dirty="0"/>
              <a:t>: Automatically execute procedures in response to specific events (INSERT, UPDATE, DELETE).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1" dirty="0"/>
              <a:t>Use Case</a:t>
            </a:r>
            <a:r>
              <a:rPr lang="en-US" sz="1800" dirty="0"/>
              <a:t>: Automatically check stock levels when inventory is updated to ensure no stockouts.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1" dirty="0"/>
              <a:t>Example</a:t>
            </a:r>
            <a:r>
              <a:rPr lang="en-US" sz="1800" dirty="0"/>
              <a:t>: Trigger that checks if a medication stock drops below a certain threshold before allowing an update.</a:t>
            </a:r>
          </a:p>
          <a:p>
            <a:pPr marL="0" indent="0">
              <a:buNone/>
            </a:pPr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9671516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C4DA89E-8C9B-CC99-AF7A-286BBBE2C4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b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D01E7AC-4145-8095-00FE-4A555896A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Trigger Demonstration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51579" y="1759788"/>
            <a:ext cx="9141659" cy="3579963"/>
          </a:xfrm>
        </p:spPr>
        <p:txBody>
          <a:bodyPr>
            <a:noAutofit/>
          </a:bodyPr>
          <a:lstStyle/>
          <a:p>
            <a:pPr marL="0" marR="0" indent="0">
              <a:lnSpc>
                <a:spcPct val="200000"/>
              </a:lnSpc>
              <a:spcAft>
                <a:spcPts val="800"/>
              </a:spcAft>
              <a:buNone/>
            </a:pPr>
            <a:r>
              <a:rPr lang="en-US" sz="1800" dirty="0"/>
              <a:t>Compound Triggers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Definition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Compound triggers are more advanced and designed to handle multiple timing points (</a:t>
            </a:r>
            <a:r>
              <a:rPr lang="en-US" sz="1800" kern="0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BEFORE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kern="0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AFTER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etc.) for a single event, within one trigger body.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Scope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Can handle multiple operations or events, combining </a:t>
            </a:r>
            <a:r>
              <a:rPr lang="en-US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row-level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statement-level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triggers in a single structure.</a:t>
            </a:r>
            <a:endParaRPr lang="en-US" sz="1800" kern="1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Demonstration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>
              <a:lnSpc>
                <a:spcPct val="200000"/>
              </a:lnSpc>
              <a:spcAft>
                <a:spcPts val="800"/>
              </a:spcAft>
            </a:pPr>
            <a:r>
              <a:rPr lang="en-US" sz="1800" dirty="0"/>
              <a:t>The trigger works by automatically checking stock levels before any updates to the inventory. If the stock level falls below a predefined minimum threshold, the trigger raises an error, blocking the update and maintaining stock integrity in real-time.</a:t>
            </a:r>
            <a:endParaRPr lang="en-US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59028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lack spiral structure">
            <a:extLst>
              <a:ext uri="{FF2B5EF4-FFF2-40B4-BE49-F238E27FC236}">
                <a16:creationId xmlns:a16="http://schemas.microsoft.com/office/drawing/2014/main" id="{30C95E57-7BC1-DFC7-B70F-AE4D9C2F6D6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b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008993" y="798974"/>
            <a:ext cx="3708777" cy="2194392"/>
          </a:xfrm>
        </p:spPr>
        <p:txBody>
          <a:bodyPr>
            <a:noAutofit/>
          </a:bodyPr>
          <a:lstStyle/>
          <a:p>
            <a:r>
              <a:rPr lang="en-US" sz="2400" dirty="0"/>
              <a:t>Cursors</a:t>
            </a:r>
            <a:endParaRPr lang="en-US" sz="3200" dirty="0"/>
          </a:p>
        </p:txBody>
      </p:sp>
      <p:pic>
        <p:nvPicPr>
          <p:cNvPr id="14" name="Content Placeholder 13" descr="Human &lt;strong&gt;Brain&lt;/strong&gt; Images | Free Vectors, PNGs, Mockups &amp; Backgrounds - rawpixel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1420" y="798973"/>
            <a:ext cx="4524703" cy="4829317"/>
          </a:xfrm>
        </p:spPr>
      </p:pic>
      <p:sp>
        <p:nvSpPr>
          <p:cNvPr id="15" name="Text Placeholder 14"/>
          <p:cNvSpPr>
            <a:spLocks noGrp="1"/>
          </p:cNvSpPr>
          <p:nvPr>
            <p:ph type="body" sz="half" idx="2"/>
          </p:nvPr>
        </p:nvSpPr>
        <p:spPr>
          <a:xfrm>
            <a:off x="1008993" y="3269411"/>
            <a:ext cx="5202621" cy="2516534"/>
          </a:xfrm>
        </p:spPr>
        <p:txBody>
          <a:bodyPr>
            <a:normAutofit/>
          </a:bodyPr>
          <a:lstStyle/>
          <a:p>
            <a:r>
              <a:rPr lang="en-US" sz="1800" b="1" dirty="0"/>
              <a:t>What is a Cursor 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/>
              <a:t>Cursors are used to handle multi-row queries by processing records one at a time.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1" dirty="0"/>
              <a:t>Use Case</a:t>
            </a:r>
            <a:r>
              <a:rPr lang="en-US" sz="1800" dirty="0"/>
              <a:t>: Iterate over audit logs or large datasets to update records based on specific conditions.</a:t>
            </a:r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1149589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PM WORK.potx" id="{E3F57394-C7DC-434C-AA18-2B4B291397F1}" vid="{F9184AC4-0D4D-4FDD-B448-62E6B0C905B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273</TotalTime>
  <Words>1129</Words>
  <Application>Microsoft Office PowerPoint</Application>
  <PresentationFormat>Widescreen</PresentationFormat>
  <Paragraphs>123</Paragraphs>
  <Slides>20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Arial</vt:lpstr>
      <vt:lpstr>Calibri</vt:lpstr>
      <vt:lpstr>Courier New</vt:lpstr>
      <vt:lpstr>Gill Sans MT</vt:lpstr>
      <vt:lpstr>Symbol</vt:lpstr>
      <vt:lpstr>Times New Roman</vt:lpstr>
      <vt:lpstr>Gallery</vt:lpstr>
      <vt:lpstr>GROUP 1</vt:lpstr>
      <vt:lpstr>                       Group members</vt:lpstr>
      <vt:lpstr>Introduction</vt:lpstr>
      <vt:lpstr>Problem Statement</vt:lpstr>
      <vt:lpstr>Proposed Solution</vt:lpstr>
      <vt:lpstr>Objectives</vt:lpstr>
      <vt:lpstr>Advanced Database Features</vt:lpstr>
      <vt:lpstr>Trigger Demonstration</vt:lpstr>
      <vt:lpstr>Cursors</vt:lpstr>
      <vt:lpstr>Cursor Demonstration</vt:lpstr>
      <vt:lpstr>Packages </vt:lpstr>
      <vt:lpstr>Auditing and Security</vt:lpstr>
      <vt:lpstr>Security and Auditing Demonstration</vt:lpstr>
      <vt:lpstr>Validation in PharmaConnect</vt:lpstr>
      <vt:lpstr>Effective Use of Attributes and Functions in PharmaConnect</vt:lpstr>
      <vt:lpstr>Performance Considerations</vt:lpstr>
      <vt:lpstr>Limitations</vt:lpstr>
      <vt:lpstr>Conclusion</vt:lpstr>
      <vt:lpstr>QUESTIONS</vt:lpstr>
      <vt:lpstr>Thank You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ishimwe patience</dc:creator>
  <cp:lastModifiedBy>ishimwe patience</cp:lastModifiedBy>
  <cp:revision>20</cp:revision>
  <dcterms:created xsi:type="dcterms:W3CDTF">2024-12-04T14:13:14Z</dcterms:created>
  <dcterms:modified xsi:type="dcterms:W3CDTF">2024-12-04T20:01:52Z</dcterms:modified>
</cp:coreProperties>
</file>